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_rels/notesSlide1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8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2193587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move the slide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F35E30C0-B1ED-43C9-B6D4-D2FB850ED9AD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5D1905B1-0D8F-4ABA-ABCC-32ACDF1819B1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05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1A17A4A3-35BD-4023-82E5-0C49CB7EFF3D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20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7894E9FC-026B-4E85-A294-3380C823857E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23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84801B65-AAAD-4527-8039-98345CED9C4F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26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476F6177-0250-4609-9786-9542DAF54A66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29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F3A49A8F-2BB6-4DA1-BAFF-6A14C53E5111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32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9EF5FF9B-54ED-4FCE-81D8-AAAA8FE4A68F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35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3B30DF1D-08CD-41FF-84CD-D07641C41DF2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38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B0DEEEAA-A763-403E-8A2E-85929AD2A05C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41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7CA544BB-6C10-429B-9C41-76E8532E9ADE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44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EC0A1232-CFBC-4322-B460-6B06A8311677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47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FD84E491-C8BF-455D-A346-355D92C2ABBD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08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09536AA7-1CCF-4C7F-8733-6B02C45901EA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50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ECE11A6B-9BD6-469E-BBDE-FA65FD8D48F0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53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E221AA27-B248-4C2C-A396-5559820D0907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11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F1C0B5EE-EC12-4607-8321-9CDC86679B21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14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4278240" y="10156680"/>
            <a:ext cx="3265200" cy="518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93000"/>
              </a:lnSpc>
              <a:tabLst>
                <a:tab algn="l" pos="0"/>
                <a:tab algn="l" pos="447840"/>
                <a:tab algn="l" pos="896760"/>
                <a:tab algn="l" pos="1346040"/>
                <a:tab algn="l" pos="1795320"/>
                <a:tab algn="l" pos="2244600"/>
                <a:tab algn="l" pos="2693880"/>
                <a:tab algn="l" pos="3143160"/>
                <a:tab algn="l" pos="3592440"/>
                <a:tab algn="l" pos="4041720"/>
                <a:tab algn="l" pos="4491000"/>
                <a:tab algn="l" pos="4940280"/>
                <a:tab algn="l" pos="5389560"/>
                <a:tab algn="l" pos="5838840"/>
                <a:tab algn="l" pos="6288120"/>
                <a:tab algn="l" pos="6737400"/>
                <a:tab algn="l" pos="7186680"/>
                <a:tab algn="l" pos="7635960"/>
                <a:tab algn="l" pos="8085240"/>
                <a:tab algn="l" pos="853452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fld id="{B650031C-36F0-41AD-ADA9-3647486E7268}" type="slidenum">
              <a:rPr b="0" lang="en-IN" sz="14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sldImg"/>
          </p:nvPr>
        </p:nvSpPr>
        <p:spPr>
          <a:xfrm>
            <a:off x="216000" y="812880"/>
            <a:ext cx="7125840" cy="4008240"/>
          </a:xfrm>
          <a:prstGeom prst="rect">
            <a:avLst/>
          </a:prstGeom>
        </p:spPr>
      </p:sp>
      <p:sp>
        <p:nvSpPr>
          <p:cNvPr id="217" name="CustomShape 3"/>
          <p:cNvSpPr/>
          <p:nvPr/>
        </p:nvSpPr>
        <p:spPr>
          <a:xfrm>
            <a:off x="755640" y="5078520"/>
            <a:ext cx="6048000" cy="48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32000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8030520" y="160452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 type="body"/>
          </p:nvPr>
        </p:nvSpPr>
        <p:spPr>
          <a:xfrm>
            <a:off x="432000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 type="body"/>
          </p:nvPr>
        </p:nvSpPr>
        <p:spPr>
          <a:xfrm>
            <a:off x="8030520" y="3682080"/>
            <a:ext cx="35334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1" descr=""/>
          <p:cNvPicPr/>
          <p:nvPr/>
        </p:nvPicPr>
        <p:blipFill>
          <a:blip r:embed="rId2"/>
          <a:stretch/>
        </p:blipFill>
        <p:spPr>
          <a:xfrm>
            <a:off x="10423440" y="52560"/>
            <a:ext cx="1647360" cy="590040"/>
          </a:xfrm>
          <a:prstGeom prst="rect">
            <a:avLst/>
          </a:prstGeom>
          <a:ln>
            <a:noFill/>
          </a:ln>
        </p:spPr>
      </p:pic>
      <p:sp>
        <p:nvSpPr>
          <p:cNvPr id="1" name="Line 1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Picture 3" descr=""/>
          <p:cNvPicPr/>
          <p:nvPr/>
        </p:nvPicPr>
        <p:blipFill>
          <a:blip r:embed="rId3"/>
          <a:stretch/>
        </p:blipFill>
        <p:spPr>
          <a:xfrm>
            <a:off x="10423440" y="52560"/>
            <a:ext cx="1647360" cy="590040"/>
          </a:xfrm>
          <a:prstGeom prst="rect">
            <a:avLst/>
          </a:prstGeom>
          <a:ln>
            <a:noFill/>
          </a:ln>
        </p:spPr>
      </p:pic>
      <p:sp>
        <p:nvSpPr>
          <p:cNvPr id="3" name="Line 2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Line 3"/>
          <p:cNvSpPr/>
          <p:nvPr/>
        </p:nvSpPr>
        <p:spPr>
          <a:xfrm>
            <a:off x="4894200" y="4236840"/>
            <a:ext cx="2401920" cy="7920"/>
          </a:xfrm>
          <a:prstGeom prst="line">
            <a:avLst/>
          </a:prstGeom>
          <a:ln w="572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Line 4"/>
          <p:cNvSpPr/>
          <p:nvPr/>
        </p:nvSpPr>
        <p:spPr>
          <a:xfrm>
            <a:off x="4894200" y="4236840"/>
            <a:ext cx="2401920" cy="7920"/>
          </a:xfrm>
          <a:prstGeom prst="line">
            <a:avLst/>
          </a:prstGeom>
          <a:ln w="5724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1" descr=""/>
          <p:cNvPicPr/>
          <p:nvPr/>
        </p:nvPicPr>
        <p:blipFill>
          <a:blip r:embed="rId2"/>
          <a:stretch/>
        </p:blipFill>
        <p:spPr>
          <a:xfrm>
            <a:off x="10423440" y="52560"/>
            <a:ext cx="1647360" cy="590040"/>
          </a:xfrm>
          <a:prstGeom prst="rect">
            <a:avLst/>
          </a:prstGeom>
          <a:ln>
            <a:noFill/>
          </a:ln>
        </p:spPr>
      </p:pic>
      <p:sp>
        <p:nvSpPr>
          <p:cNvPr id="45" name="Line 1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46" name="Picture 3" descr=""/>
          <p:cNvPicPr/>
          <p:nvPr/>
        </p:nvPicPr>
        <p:blipFill>
          <a:blip r:embed="rId3"/>
          <a:stretch/>
        </p:blipFill>
        <p:spPr>
          <a:xfrm>
            <a:off x="10423440" y="52560"/>
            <a:ext cx="1647360" cy="590040"/>
          </a:xfrm>
          <a:prstGeom prst="rect">
            <a:avLst/>
          </a:prstGeom>
          <a:ln>
            <a:noFill/>
          </a:ln>
        </p:spPr>
      </p:pic>
      <p:sp>
        <p:nvSpPr>
          <p:cNvPr id="47" name="Line 2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1" descr=""/>
          <p:cNvPicPr/>
          <p:nvPr/>
        </p:nvPicPr>
        <p:blipFill>
          <a:blip r:embed="rId2"/>
          <a:stretch/>
        </p:blipFill>
        <p:spPr>
          <a:xfrm>
            <a:off x="10423440" y="52560"/>
            <a:ext cx="1647360" cy="590040"/>
          </a:xfrm>
          <a:prstGeom prst="rect">
            <a:avLst/>
          </a:prstGeom>
          <a:ln>
            <a:noFill/>
          </a:ln>
        </p:spPr>
      </p:pic>
      <p:sp>
        <p:nvSpPr>
          <p:cNvPr id="87" name="Line 1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Picture 3" descr=""/>
          <p:cNvPicPr/>
          <p:nvPr/>
        </p:nvPicPr>
        <p:blipFill>
          <a:blip r:embed="rId3"/>
          <a:stretch/>
        </p:blipFill>
        <p:spPr>
          <a:xfrm>
            <a:off x="10423440" y="52560"/>
            <a:ext cx="1647360" cy="590040"/>
          </a:xfrm>
          <a:prstGeom prst="rect">
            <a:avLst/>
          </a:prstGeom>
          <a:ln>
            <a:noFill/>
          </a:ln>
        </p:spPr>
      </p:pic>
      <p:sp>
        <p:nvSpPr>
          <p:cNvPr id="89" name="Line 2"/>
          <p:cNvSpPr/>
          <p:nvPr/>
        </p:nvSpPr>
        <p:spPr>
          <a:xfrm>
            <a:off x="-12600" y="688680"/>
            <a:ext cx="12191760" cy="1800"/>
          </a:xfrm>
          <a:prstGeom prst="line">
            <a:avLst/>
          </a:prstGeom>
          <a:ln w="3816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GB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1523880" y="1406520"/>
            <a:ext cx="9143640" cy="238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6600" spc="-1" strike="noStrike">
                <a:solidFill>
                  <a:srgbClr val="bf9000"/>
                </a:solidFill>
                <a:latin typeface="Calibri"/>
              </a:rPr>
              <a:t> </a:t>
            </a:r>
            <a:r>
              <a:rPr b="1" lang="en-US" sz="6600" spc="-1" strike="noStrike">
                <a:solidFill>
                  <a:srgbClr val="bf9000"/>
                </a:solidFill>
                <a:latin typeface="Calibri"/>
              </a:rPr>
              <a:t>Brief Introduction to C Internals </a:t>
            </a:r>
            <a:endParaRPr b="0" lang="en-IN" sz="6600" spc="-1" strike="noStrike"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1523880" y="4481640"/>
            <a:ext cx="9208800" cy="114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200" spc="-1" strike="noStrike">
                <a:solidFill>
                  <a:srgbClr val="ed7d31"/>
                </a:solidFill>
                <a:latin typeface="Arial"/>
              </a:rPr>
              <a:t>Organised &amp; Supported by </a:t>
            </a:r>
            <a:r>
              <a:rPr b="1" lang="en-IN" sz="3200" spc="-1" strike="noStrike">
                <a:solidFill>
                  <a:srgbClr val="ed7d31"/>
                </a:solidFill>
                <a:latin typeface="Arial"/>
              </a:rPr>
              <a:t>RuggedBOARD</a:t>
            </a:r>
            <a:endParaRPr b="0" lang="en-IN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0" y="54000"/>
            <a:ext cx="1008036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CustomShape 2"/>
          <p:cNvSpPr/>
          <p:nvPr/>
        </p:nvSpPr>
        <p:spPr>
          <a:xfrm>
            <a:off x="142920" y="0"/>
            <a:ext cx="9287640" cy="70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</a:rPr>
              <a:t>Compiling and Running “Hello world “ example</a:t>
            </a:r>
            <a:r>
              <a:rPr b="1" lang="en-IN" sz="3200" spc="-1" strike="noStrike">
                <a:solidFill>
                  <a:srgbClr val="000000"/>
                </a:solidFill>
                <a:latin typeface="Ubuntu"/>
              </a:rPr>
              <a:t> </a:t>
            </a:r>
            <a:endParaRPr b="0" lang="en-IN" sz="3200" spc="-1" strike="noStrike">
              <a:latin typeface="Arial"/>
            </a:endParaRPr>
          </a:p>
        </p:txBody>
      </p:sp>
      <p:grpSp>
        <p:nvGrpSpPr>
          <p:cNvPr id="162" name="Group 3"/>
          <p:cNvGrpSpPr/>
          <p:nvPr/>
        </p:nvGrpSpPr>
        <p:grpSpPr>
          <a:xfrm>
            <a:off x="1998000" y="1343160"/>
            <a:ext cx="6237360" cy="4397040"/>
            <a:chOff x="1998000" y="1343160"/>
            <a:chExt cx="6237360" cy="4397040"/>
          </a:xfrm>
        </p:grpSpPr>
        <p:sp>
          <p:nvSpPr>
            <p:cNvPr id="163" name="CustomShape 4"/>
            <p:cNvSpPr/>
            <p:nvPr/>
          </p:nvSpPr>
          <p:spPr>
            <a:xfrm>
              <a:off x="1998000" y="1343160"/>
              <a:ext cx="6237360" cy="439704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>
              <a:noAutofit/>
            </a:bodyPr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18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</a:rPr>
                <a:t>#include &lt;stdio.h&gt;  //Header 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</a:rPr>
                <a:t>Int main()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</a:rPr>
                <a:t>{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</a:rPr>
                <a:t>     </a:t>
              </a:r>
              <a:r>
                <a:rPr b="0" lang="en-IN" sz="2000" spc="-1" strike="noStrike">
                  <a:solidFill>
                    <a:srgbClr val="0070c0"/>
                  </a:solidFill>
                  <a:latin typeface="Calibri"/>
                </a:rPr>
                <a:t>printf("Hello World!\n");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</a:rPr>
                <a:t>}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1" lang="en-IN" sz="2800" spc="-1" strike="noStrike">
                  <a:solidFill>
                    <a:srgbClr val="ff0000"/>
                  </a:solidFill>
                  <a:highlight>
                    <a:srgbClr val="ffff00"/>
                  </a:highlight>
                  <a:latin typeface="Arial"/>
                </a:rPr>
                <a:t>Compiling and Running on Linux:</a:t>
              </a:r>
              <a:endParaRPr b="0" lang="en-IN" sz="28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28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2800" spc="-1" strike="noStrike">
                <a:latin typeface="Arial"/>
              </a:endParaRPr>
            </a:p>
          </p:txBody>
        </p:sp>
        <p:sp>
          <p:nvSpPr>
            <p:cNvPr id="164" name="CustomShape 5"/>
            <p:cNvSpPr/>
            <p:nvPr/>
          </p:nvSpPr>
          <p:spPr>
            <a:xfrm>
              <a:off x="2349720" y="4181400"/>
              <a:ext cx="4665960" cy="124128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>
              <a:noAutofit/>
            </a:bodyPr>
            <a:p>
              <a:pPr algn="just"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1" lang="en-IN" sz="2000" spc="-1" strike="noStrike">
                  <a:solidFill>
                    <a:srgbClr val="ff0000"/>
                  </a:solidFill>
                  <a:latin typeface="Calibri"/>
                </a:rPr>
                <a:t>$ gcc  test.c</a:t>
              </a:r>
              <a:endParaRPr b="0" lang="en-IN" sz="2000" spc="-1" strike="noStrike">
                <a:latin typeface="Arial"/>
              </a:endParaRPr>
            </a:p>
            <a:p>
              <a:pPr algn="just"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</a:rPr>
                <a:t>The resulting executable file is a.out file.</a:t>
              </a:r>
              <a:r>
                <a:rPr b="0" lang="en-IN" sz="2000" spc="-1" strike="noStrike">
                  <a:solidFill>
                    <a:srgbClr val="000000"/>
                  </a:solidFill>
                  <a:latin typeface="Calibri"/>
                </a:rPr>
                <a:t> </a:t>
              </a:r>
              <a:endParaRPr b="0" lang="en-IN" sz="2000" spc="-1" strike="noStrike">
                <a:latin typeface="Arial"/>
              </a:endParaRPr>
            </a:p>
            <a:p>
              <a:pPr algn="just"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0" lang="en-IN" sz="2000" spc="-1" strike="noStrike">
                  <a:solidFill>
                    <a:srgbClr val="0070c0"/>
                  </a:solidFill>
                  <a:latin typeface="Calibri"/>
                </a:rPr>
                <a:t>To run this executable you must type:</a:t>
              </a:r>
              <a:endParaRPr b="0" lang="en-IN" sz="2000" spc="-1" strike="noStrike">
                <a:latin typeface="Arial"/>
              </a:endParaRPr>
            </a:p>
            <a:p>
              <a:pPr algn="just"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r>
                <a:rPr b="1" lang="en-IN" sz="2000" spc="-1" strike="noStrike">
                  <a:solidFill>
                    <a:srgbClr val="ff0000"/>
                  </a:solidFill>
                  <a:latin typeface="Calibri"/>
                </a:rPr>
                <a:t> </a:t>
              </a:r>
              <a:r>
                <a:rPr b="1" lang="en-IN" sz="2000" spc="-1" strike="noStrike">
                  <a:solidFill>
                    <a:srgbClr val="ff0000"/>
                  </a:solidFill>
                  <a:latin typeface="Calibri"/>
                </a:rPr>
                <a:t>$ ./a.out</a:t>
              </a:r>
              <a:endParaRPr b="0" lang="en-IN" sz="2000" spc="-1" strike="noStrike">
                <a:latin typeface="Arial"/>
              </a:endParaRPr>
            </a:p>
            <a:p>
              <a:pPr>
                <a:lnSpc>
                  <a:spcPct val="93000"/>
                </a:lnSpc>
                <a:tabLst>
                  <a:tab algn="l" pos="0"/>
                  <a:tab algn="l" pos="446040"/>
                  <a:tab algn="l" pos="895320"/>
                  <a:tab algn="l" pos="1344600"/>
                  <a:tab algn="l" pos="1793880"/>
                  <a:tab algn="l" pos="2243160"/>
                  <a:tab algn="l" pos="2692440"/>
                  <a:tab algn="l" pos="3141720"/>
                  <a:tab algn="l" pos="3591000"/>
                  <a:tab algn="l" pos="4040280"/>
                  <a:tab algn="l" pos="4489560"/>
                  <a:tab algn="l" pos="4938840"/>
                  <a:tab algn="l" pos="5388120"/>
                  <a:tab algn="l" pos="5837400"/>
                  <a:tab algn="l" pos="6286680"/>
                  <a:tab algn="l" pos="6735600"/>
                  <a:tab algn="l" pos="7184880"/>
                  <a:tab algn="l" pos="7634160"/>
                  <a:tab algn="l" pos="8083440"/>
                  <a:tab algn="l" pos="8532720"/>
                  <a:tab algn="l" pos="8982000"/>
                  <a:tab algn="l" pos="8983800"/>
                  <a:tab algn="l" pos="9433080"/>
                  <a:tab algn="l" pos="9882360"/>
                  <a:tab algn="l" pos="10331280"/>
                  <a:tab algn="l" pos="10780560"/>
                  <a:tab algn="l" pos="11229840"/>
                  <a:tab algn="l" pos="11679120"/>
                  <a:tab algn="l" pos="11680920"/>
                </a:tabLst>
              </a:pPr>
              <a:endParaRPr b="0" lang="en-IN" sz="20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0" y="8928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anchor="ctr">
            <a:noAutofit/>
          </a:bodyPr>
          <a:p>
            <a:pPr>
              <a:lnSpc>
                <a:spcPct val="93000"/>
              </a:lnSpc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C program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2509200" y="3094920"/>
            <a:ext cx="5474520" cy="1450440"/>
          </a:xfrm>
          <a:prstGeom prst="rect">
            <a:avLst/>
          </a:prstGeom>
          <a:gradFill rotWithShape="0">
            <a:gsLst>
              <a:gs pos="0">
                <a:srgbClr val="4bd3a4"/>
              </a:gs>
              <a:gs pos="100000">
                <a:srgbClr val="00cc99"/>
              </a:gs>
            </a:gsLst>
            <a:lin ang="5400000"/>
          </a:gra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>
            <a:spAutoFit/>
          </a:bodyPr>
          <a:p>
            <a:pPr>
              <a:lnSpc>
                <a:spcPct val="93000"/>
              </a:lnSpc>
            </a:pPr>
            <a:r>
              <a:rPr b="1" lang="en-IN" sz="4800" spc="-1" strike="noStrike">
                <a:solidFill>
                  <a:srgbClr val="ff0000"/>
                </a:solidFill>
                <a:latin typeface="Calibri"/>
              </a:rPr>
              <a:t>Program execution</a:t>
            </a:r>
            <a:endParaRPr b="0" lang="en-IN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Basic data type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614520" y="1000080"/>
            <a:ext cx="11067840" cy="554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078236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078236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078236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576360" y="1646280"/>
            <a:ext cx="11015280" cy="23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Picture 4" descr=""/>
          <p:cNvPicPr/>
          <p:nvPr/>
        </p:nvPicPr>
        <p:blipFill>
          <a:blip r:embed="rId1"/>
          <a:srcRect l="9638" t="27930" r="10041" b="10117"/>
          <a:stretch/>
        </p:blipFill>
        <p:spPr>
          <a:xfrm>
            <a:off x="511920" y="1041840"/>
            <a:ext cx="9559440" cy="5528880"/>
          </a:xfrm>
          <a:prstGeom prst="rect">
            <a:avLst/>
          </a:prstGeom>
          <a:ln cap="sq" w="88920">
            <a:solidFill>
              <a:srgbClr val="000000"/>
            </a:solidFill>
            <a:miter/>
          </a:ln>
          <a:effectLst>
            <a:innerShdw blurRad="76200">
              <a:srgbClr val="000000"/>
            </a:inn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CustomShape 2"/>
          <p:cNvSpPr/>
          <p:nvPr/>
        </p:nvSpPr>
        <p:spPr>
          <a:xfrm>
            <a:off x="576360" y="1646280"/>
            <a:ext cx="11015280" cy="23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CustomShape 3"/>
          <p:cNvSpPr/>
          <p:nvPr/>
        </p:nvSpPr>
        <p:spPr>
          <a:xfrm>
            <a:off x="4320" y="54000"/>
            <a:ext cx="4027320" cy="57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</a:rPr>
              <a:t>Basic Data Types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74" name="CustomShape 4"/>
          <p:cNvSpPr/>
          <p:nvPr/>
        </p:nvSpPr>
        <p:spPr>
          <a:xfrm>
            <a:off x="1492920" y="1649160"/>
            <a:ext cx="8853840" cy="36280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</a:rPr>
              <a:t>Data types :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A data type  describes the kind of data that will fit into the name of the variable is preceded with the data type 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Syntax : data type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variblename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Ex: 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int  varName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The basic data types 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Int , 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float ,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char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 ,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double ,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void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spcBef>
                <a:spcPts val="1199"/>
              </a:spcBef>
              <a:spcAft>
                <a:spcPts val="1001"/>
              </a:spcAft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Type int ,float, char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58680" y="750240"/>
            <a:ext cx="6588360" cy="207432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Stores numeric data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int num;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 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[Cannot  store any other type of data like "Alan" or "abc" ]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32 bits (4 bytes)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 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Integers in the range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 -65545 to 65545 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Examples: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12322, O, -232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77" name="CustomShape 3"/>
          <p:cNvSpPr/>
          <p:nvPr/>
        </p:nvSpPr>
        <p:spPr>
          <a:xfrm>
            <a:off x="2708640" y="2813400"/>
            <a:ext cx="5076000" cy="17910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Stores values containing decimal places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float num;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Precision of upto 6 digits 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32 bits (4 bytes) of memory 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Examples: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 23.05, 56.5, 32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78" name="CustomShape 4"/>
          <p:cNvSpPr/>
          <p:nvPr/>
        </p:nvSpPr>
        <p:spPr>
          <a:xfrm>
            <a:off x="5675040" y="4466520"/>
            <a:ext cx="6389280" cy="23850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Stores a single character of information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char gender ;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gender= 'M'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     </a:t>
            </a: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8 bits (1 byte) of memory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     </a:t>
            </a: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Examples: 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'a', 'm’,’$’,’%’,’1’,’5’...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IN" sz="1800" spc="-1" strike="noStrike">
                <a:solidFill>
                  <a:srgbClr val="ff0000"/>
                </a:solidFill>
                <a:latin typeface="Calibri"/>
              </a:rPr>
              <a:t>     </a:t>
            </a:r>
            <a:r>
              <a:rPr b="1" lang="en-IN" sz="1800" spc="-1" strike="noStrike">
                <a:solidFill>
                  <a:srgbClr val="ff0000"/>
                </a:solidFill>
                <a:latin typeface="Calibri"/>
              </a:rPr>
              <a:t>Type void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Stores nothing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[Indicates the compiler that there is nothing to expect]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Derived data type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576360" y="1646280"/>
            <a:ext cx="11015280" cy="23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1" name="Picture 4" descr=""/>
          <p:cNvPicPr/>
          <p:nvPr/>
        </p:nvPicPr>
        <p:blipFill>
          <a:blip r:embed="rId1"/>
          <a:srcRect l="0" t="28966" r="0" b="5834"/>
          <a:stretch/>
        </p:blipFill>
        <p:spPr>
          <a:xfrm>
            <a:off x="1174320" y="1498320"/>
            <a:ext cx="9276840" cy="4535280"/>
          </a:xfrm>
          <a:prstGeom prst="rect">
            <a:avLst/>
          </a:prstGeom>
          <a:ln cap="sq" w="88920">
            <a:solidFill>
              <a:srgbClr val="000000"/>
            </a:solidFill>
            <a:miter/>
          </a:ln>
          <a:effectLst>
            <a:innerShdw blurRad="76200">
              <a:srgbClr val="000000"/>
            </a:inn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Signed , Unsigned ,</a:t>
            </a: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l</a:t>
            </a:r>
            <a:r>
              <a:rPr b="1" lang="en-US" sz="3600" spc="-1" strike="noStrike">
                <a:solidFill>
                  <a:srgbClr val="000000"/>
                </a:solidFill>
                <a:latin typeface="Arial"/>
              </a:rPr>
              <a:t>ong and short </a:t>
            </a: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types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117360" y="855720"/>
            <a:ext cx="6459480" cy="187524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unsigned type specifies that a variable can take only positive values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unsigned int varNum;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varNum=23123; 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varNum is allocated 2 bytes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modifier may be used with the int and float data types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unsigned int supports range from 0 to 65535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2696760" y="2731320"/>
            <a:ext cx="7022160" cy="16210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signed type specifies that a variable can take  positive &amp; negative values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 int varNum;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varNum=-12; 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varNum is allocated 2 bytes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modifier may be used with the int and float data types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unsigned int supports range from -32,768 to +32767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6823800" y="4900320"/>
            <a:ext cx="4419360" cy="162036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A short int occupies 8 bits (1 byte)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allows numbers in the range </a:t>
            </a:r>
            <a:r>
              <a:rPr b="0" lang="en-IN" sz="1800" spc="-1" strike="noStrike">
                <a:solidFill>
                  <a:srgbClr val="00b0f0"/>
                </a:solidFill>
                <a:latin typeface="Calibri"/>
              </a:rPr>
              <a:t>-128 to 127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long int occupies 32 bits (4 bytes)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long double occupies </a:t>
            </a:r>
            <a:r>
              <a:rPr b="0" lang="en-IN" sz="1800" spc="-1" strike="noStrike">
                <a:solidFill>
                  <a:srgbClr val="00b0f0"/>
                </a:solidFill>
                <a:latin typeface="Calibri"/>
              </a:rPr>
              <a:t>128 bits (16 bytes)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data types &amp; range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576360" y="1646280"/>
            <a:ext cx="11015280" cy="23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8" name="Picture 4" descr=""/>
          <p:cNvPicPr/>
          <p:nvPr/>
        </p:nvPicPr>
        <p:blipFill>
          <a:blip r:embed="rId1"/>
          <a:srcRect l="5701" t="28792" r="0" b="10307"/>
          <a:stretch/>
        </p:blipFill>
        <p:spPr>
          <a:xfrm>
            <a:off x="812520" y="1344960"/>
            <a:ext cx="9811800" cy="475092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  <a:effectLst>
            <a:innerShdw blurRad="76200">
              <a:srgbClr val="000000"/>
            </a:inn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data type &amp; range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576360" y="1646280"/>
            <a:ext cx="11015280" cy="23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1" name="Picture 4" descr=""/>
          <p:cNvPicPr/>
          <p:nvPr/>
        </p:nvPicPr>
        <p:blipFill>
          <a:blip r:embed="rId1"/>
          <a:srcRect l="2554" t="29842" r="3" b="4006"/>
          <a:stretch/>
        </p:blipFill>
        <p:spPr>
          <a:xfrm>
            <a:off x="930960" y="1545480"/>
            <a:ext cx="9484920" cy="482868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  <a:effectLst>
            <a:innerShdw blurRad="76200">
              <a:srgbClr val="000000"/>
            </a:inn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2"/>
          <p:cNvSpPr/>
          <p:nvPr/>
        </p:nvSpPr>
        <p:spPr>
          <a:xfrm>
            <a:off x="576360" y="1646280"/>
            <a:ext cx="11015280" cy="23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CustomShape 3"/>
          <p:cNvSpPr/>
          <p:nvPr/>
        </p:nvSpPr>
        <p:spPr>
          <a:xfrm>
            <a:off x="4320" y="54000"/>
            <a:ext cx="4098960" cy="65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</a:rPr>
              <a:t>Variables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195" name="Picture 5" descr=""/>
          <p:cNvPicPr/>
          <p:nvPr/>
        </p:nvPicPr>
        <p:blipFill>
          <a:blip r:embed="rId1"/>
          <a:srcRect l="0" t="29517" r="0" b="8333"/>
          <a:stretch/>
        </p:blipFill>
        <p:spPr>
          <a:xfrm>
            <a:off x="851040" y="1369440"/>
            <a:ext cx="9732600" cy="453528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  <a:effectLst>
            <a:innerShdw blurRad="76200">
              <a:srgbClr val="000000"/>
            </a:inn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Agenda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488880" y="901080"/>
            <a:ext cx="9879840" cy="570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Home Automation</a:t>
            </a:r>
            <a:endParaRPr b="0" lang="en-IN" sz="3600" spc="-1" strike="noStrike">
              <a:latin typeface="Arial"/>
            </a:endParaRPr>
          </a:p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Goal of this Internship</a:t>
            </a:r>
            <a:endParaRPr b="0" lang="en-IN" sz="3600" spc="-1" strike="noStrike">
              <a:latin typeface="Arial"/>
            </a:endParaRPr>
          </a:p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Why C program?</a:t>
            </a:r>
            <a:endParaRPr b="0" lang="en-IN" sz="3600" spc="-1" strike="noStrike">
              <a:latin typeface="Arial"/>
            </a:endParaRPr>
          </a:p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Structure of C program</a:t>
            </a:r>
            <a:endParaRPr b="0" lang="en-IN" sz="3600" spc="-1" strike="noStrike">
              <a:latin typeface="Arial"/>
            </a:endParaRPr>
          </a:p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I/O instructions</a:t>
            </a:r>
            <a:endParaRPr b="0" lang="en-IN" sz="3600" spc="-1" strike="noStrike">
              <a:latin typeface="Arial"/>
            </a:endParaRPr>
          </a:p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Compiling and Running “Hello world “ example</a:t>
            </a: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 </a:t>
            </a:r>
            <a:endParaRPr b="0" lang="en-IN" sz="3600" spc="-1" strike="noStrike">
              <a:latin typeface="Arial"/>
            </a:endParaRPr>
          </a:p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Basic Data Types</a:t>
            </a:r>
            <a:endParaRPr b="0" lang="en-IN" sz="3600" spc="-1" strike="noStrike">
              <a:latin typeface="Arial"/>
            </a:endParaRPr>
          </a:p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Derived Data Types</a:t>
            </a:r>
            <a:endParaRPr b="0" lang="en-IN" sz="3600" spc="-1" strike="noStrike">
              <a:latin typeface="Arial"/>
            </a:endParaRPr>
          </a:p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Data Types &amp; Range</a:t>
            </a:r>
            <a:endParaRPr b="0" lang="en-IN" sz="3600" spc="-1" strike="noStrike">
              <a:latin typeface="Arial"/>
            </a:endParaRPr>
          </a:p>
          <a:p>
            <a:pPr marL="457200" indent="-456840" algn="just">
              <a:lnSpc>
                <a:spcPct val="93000"/>
              </a:lnSpc>
              <a:buClr>
                <a:srgbClr val="ff0000"/>
              </a:buClr>
              <a:buFont typeface="Arial"/>
              <a:buChar char="•"/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IN" sz="3600" spc="-1" strike="noStrike">
                <a:solidFill>
                  <a:srgbClr val="ff0000"/>
                </a:solidFill>
                <a:latin typeface="Calibri"/>
              </a:rPr>
              <a:t>Variable </a:t>
            </a:r>
            <a:endParaRPr b="0" lang="en-IN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142920" y="54000"/>
            <a:ext cx="1009296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Variables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576360" y="1646280"/>
            <a:ext cx="11015280" cy="23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8" name="Picture 4" descr=""/>
          <p:cNvPicPr/>
          <p:nvPr/>
        </p:nvPicPr>
        <p:blipFill>
          <a:blip r:embed="rId1"/>
          <a:srcRect l="2554" t="31080" r="2953" b="10117"/>
          <a:stretch/>
        </p:blipFill>
        <p:spPr>
          <a:xfrm>
            <a:off x="1119240" y="1592280"/>
            <a:ext cx="8638920" cy="403200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  <a:effectLst>
            <a:innerShdw blurRad="76200">
              <a:srgbClr val="000000"/>
            </a:inn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Sample-Declaration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576360" y="1646280"/>
            <a:ext cx="11015280" cy="23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1" name="Picture 4" descr=""/>
          <p:cNvPicPr/>
          <p:nvPr/>
        </p:nvPicPr>
        <p:blipFill>
          <a:blip r:embed="rId1"/>
          <a:srcRect l="4127" t="35089" r="13977" b="6106"/>
          <a:stretch/>
        </p:blipFill>
        <p:spPr>
          <a:xfrm>
            <a:off x="1096200" y="1464120"/>
            <a:ext cx="8927640" cy="4806720"/>
          </a:xfrm>
          <a:prstGeom prst="rect">
            <a:avLst/>
          </a:prstGeom>
          <a:ln cap="sq" w="228600">
            <a:solidFill>
              <a:srgbClr val="000000"/>
            </a:solidFill>
            <a:miter/>
          </a:ln>
          <a:effectLst>
            <a:innerShdw blurRad="76200">
              <a:srgbClr val="000000"/>
            </a:inn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2556000" y="2707920"/>
            <a:ext cx="5896800" cy="1338480"/>
          </a:xfrm>
          <a:prstGeom prst="rect">
            <a:avLst/>
          </a:prstGeom>
          <a:gradFill rotWithShape="0">
            <a:gsLst>
              <a:gs pos="0">
                <a:srgbClr val="a3a3e3"/>
              </a:gs>
              <a:gs pos="100000">
                <a:srgbClr val="9696de"/>
              </a:gs>
            </a:gsLst>
            <a:lin ang="5400000"/>
          </a:gra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/>
        </p:style>
        <p:txBody>
          <a:bodyPr>
            <a:spAutoFit/>
          </a:bodyPr>
          <a:p>
            <a:pPr>
              <a:lnSpc>
                <a:spcPct val="93000"/>
              </a:lnSpc>
            </a:pPr>
            <a:r>
              <a:rPr b="0" lang="en-US" sz="8800" spc="-1" strike="noStrike">
                <a:solidFill>
                  <a:srgbClr val="ff0000"/>
                </a:solidFill>
                <a:latin typeface="Calibri"/>
              </a:rPr>
              <a:t>Thank You</a:t>
            </a:r>
            <a:endParaRPr b="0" lang="en-IN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Home Automation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5358240" y="1603080"/>
            <a:ext cx="6037920" cy="4518720"/>
          </a:xfrm>
          <a:prstGeom prst="roundRect">
            <a:avLst>
              <a:gd name="adj" fmla="val 4167"/>
            </a:avLst>
          </a:prstGeom>
          <a:blipFill rotWithShape="0">
            <a:blip r:embed="rId1"/>
            <a:stretch>
              <a:fillRect/>
            </a:stretch>
          </a:blipFill>
          <a:ln cap="sq" w="76320">
            <a:solidFill>
              <a:srgbClr val="292929"/>
            </a:solidFill>
            <a:miter/>
          </a:ln>
          <a:effectLst>
            <a:reflection algn="bl" blurRad="12700" dir="5400000" dist="5000" endPos="28000" rotWithShape="0" stA="28000" sy="-100000"/>
          </a:effectLst>
          <a:scene3d>
            <a:camera prst="orthographicFront"/>
            <a:lightRig dir="t" rig="threeP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  <p:style>
          <a:lnRef idx="0"/>
          <a:fillRef idx="0"/>
          <a:effectRef idx="0"/>
          <a:fontRef idx="minor"/>
        </p:style>
      </p:sp>
      <p:sp>
        <p:nvSpPr>
          <p:cNvPr id="140" name="CustomShape 3"/>
          <p:cNvSpPr/>
          <p:nvPr/>
        </p:nvSpPr>
        <p:spPr>
          <a:xfrm>
            <a:off x="638640" y="3163680"/>
            <a:ext cx="3989880" cy="65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What are the components need  to make  Smart Home?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1545120" y="1374480"/>
            <a:ext cx="7289280" cy="43408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1.Wifi internet connection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2.Need to control my AC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3.Sensors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4.Cameras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5.Security system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6.Microcontroller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7.Customised Embedded board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8.Automatic gate lock and open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9.Through Mobile need to access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10.Microwave oven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11.Health gadgets 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With one device where I can control all the system in Home.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GB" sz="2000" spc="-1" strike="noStrike">
                <a:solidFill>
                  <a:srgbClr val="0070c0"/>
                </a:solidFill>
                <a:latin typeface="Calibri"/>
              </a:rPr>
              <a:t>Example:SBC ( Single Board Computer)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Home Automation</a:t>
            </a:r>
            <a:endParaRPr b="0" lang="en-IN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748080" y="1198800"/>
            <a:ext cx="10032840" cy="12250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 algn="just"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To achieve this we need to gain knowledge about those controling devices and to interface those devices.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GB" sz="2000" spc="-1" strike="noStrike">
                <a:solidFill>
                  <a:srgbClr val="0070c0"/>
                </a:solidFill>
                <a:latin typeface="Calibri"/>
              </a:rPr>
              <a:t>Example:Communictions protocols like UART,SPI,I2C ,Mqtt,Webserver etc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GB" sz="2000" spc="-1" strike="noStrike">
                <a:solidFill>
                  <a:srgbClr val="ff0000"/>
                </a:solidFill>
                <a:latin typeface="Calibri"/>
              </a:rPr>
              <a:t>Most importantly programming languages like C , Python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Goal of this Internship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45" name="CustomShape 3"/>
          <p:cNvSpPr/>
          <p:nvPr/>
        </p:nvSpPr>
        <p:spPr>
          <a:xfrm flipH="1">
            <a:off x="1452600" y="3027960"/>
            <a:ext cx="7392600" cy="1791000"/>
          </a:xfrm>
          <a:prstGeom prst="rect">
            <a:avLst/>
          </a:prstGeom>
          <a:gradFill rotWithShape="0">
            <a:gsLst>
              <a:gs pos="0">
                <a:srgbClr val="4bd3a4"/>
              </a:gs>
              <a:gs pos="100000">
                <a:srgbClr val="00cc99"/>
              </a:gs>
            </a:gsLst>
            <a:lin ang="5400000"/>
          </a:gra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>
            <a:spAutoFit/>
          </a:bodyPr>
          <a:p>
            <a:pPr>
              <a:lnSpc>
                <a:spcPct val="93000"/>
              </a:lnSpc>
            </a:pPr>
            <a:r>
              <a:rPr b="0" lang="en-GB" sz="4000" spc="-1" strike="noStrike">
                <a:solidFill>
                  <a:srgbClr val="ff0000"/>
                </a:solidFill>
                <a:latin typeface="Calibri"/>
              </a:rPr>
              <a:t>End of this Eight week intership all must complete atleast one project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46" name="CustomShape 4"/>
          <p:cNvSpPr/>
          <p:nvPr/>
        </p:nvSpPr>
        <p:spPr>
          <a:xfrm>
            <a:off x="316440" y="5563800"/>
            <a:ext cx="7585920" cy="362160"/>
          </a:xfrm>
          <a:prstGeom prst="rect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Note: In this course all above requirements are covered in eight weeks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Why C program?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950040" y="1770120"/>
            <a:ext cx="10234800" cy="40582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 marL="343080" indent="-342720" algn="just">
              <a:lnSpc>
                <a:spcPct val="93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Being a middle-level language, C reduces the gap between the low-level and high-level languages.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 marL="343080" indent="-342720" algn="just">
              <a:lnSpc>
                <a:spcPct val="93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It is used for writing 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operating systems (OS) 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as well as doing application level programming.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 marL="343080" indent="-342720" algn="just">
              <a:lnSpc>
                <a:spcPct val="93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We can do inline assembly code inside C program to access registers of the processor.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 marL="343080" indent="-342720" algn="just">
              <a:lnSpc>
                <a:spcPct val="93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Calibri"/>
              </a:rPr>
              <a:t>C is extensively used in Embedded Programming. 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Calibri"/>
              </a:rPr>
              <a:t>      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Calibri"/>
              </a:rPr>
              <a:t>[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  <a:ea typeface="Calibri"/>
              </a:rPr>
              <a:t>Embedded Programming is also referred to as micro-controller programming,where C program is used to control micro-controllers. Microcontrollers and embedded programming is widely used in auto-motives, Robotics, Hardware etc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  <a:ea typeface="Calibri"/>
              </a:rPr>
              <a:t>]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46800" y="774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wrap="none" anchor="ctr">
            <a:noAutofit/>
          </a:bodyPr>
          <a:p>
            <a:pPr>
              <a:lnSpc>
                <a:spcPct val="93000"/>
              </a:lnSpc>
            </a:pPr>
            <a:r>
              <a:rPr b="1" lang="en-US" sz="3600" spc="-1" strike="noStrike">
                <a:solidFill>
                  <a:srgbClr val="595959"/>
                </a:solidFill>
                <a:latin typeface="Calibri"/>
              </a:rPr>
              <a:t>Structure of C-Program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129240" y="891000"/>
            <a:ext cx="3657240" cy="264096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A C program basically consists of the following parts −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Preprocessor Commands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Functions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Variables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Statements &amp; Expressions</a:t>
            </a:r>
            <a:endParaRPr b="0" lang="en-IN" sz="2000" spc="-1" strike="noStrike">
              <a:latin typeface="Arial"/>
            </a:endParaRPr>
          </a:p>
          <a:p>
            <a:pPr marL="216000" indent="-216000">
              <a:lnSpc>
                <a:spcPct val="93000"/>
              </a:lnSpc>
              <a:buClr>
                <a:srgbClr val="000000"/>
              </a:buClr>
              <a:buFont typeface="Times New Roman"/>
              <a:buChar char="•"/>
            </a:pP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Comments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1" name="CustomShape 3"/>
          <p:cNvSpPr/>
          <p:nvPr/>
        </p:nvSpPr>
        <p:spPr>
          <a:xfrm>
            <a:off x="4209480" y="926280"/>
            <a:ext cx="6881760" cy="32076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#include &lt;stdio.h&gt;                          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//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Preprocessor Commands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int main()                                         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// Program execution begins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{ 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       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/* my first program in C */    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//comments 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       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printf("Hello, World! \n");     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// Display the output in screen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       </a:t>
            </a: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return 0;                                   </a:t>
            </a:r>
            <a:r>
              <a:rPr b="0" lang="en-US" sz="2000" spc="-1" strike="noStrike">
                <a:solidFill>
                  <a:srgbClr val="0070c0"/>
                </a:solidFill>
                <a:latin typeface="Calibri"/>
              </a:rPr>
              <a:t>//Program termintaes hetre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US" sz="2000" spc="-1" strike="noStrike">
                <a:solidFill>
                  <a:srgbClr val="ff0000"/>
                </a:solidFill>
                <a:latin typeface="Calibri"/>
              </a:rPr>
              <a:t>}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2" name="CustomShape 4"/>
          <p:cNvSpPr/>
          <p:nvPr/>
        </p:nvSpPr>
        <p:spPr>
          <a:xfrm>
            <a:off x="164160" y="3763080"/>
            <a:ext cx="4560120" cy="26398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 algn="just">
              <a:lnSpc>
                <a:spcPct val="93000"/>
              </a:lnSpc>
            </a:pPr>
            <a:r>
              <a:rPr b="1" lang="en-IN" sz="1800" spc="-1" strike="noStrike">
                <a:solidFill>
                  <a:srgbClr val="ff0000"/>
                </a:solidFill>
                <a:latin typeface="Calibri"/>
              </a:rPr>
              <a:t>Header file: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- It is a pre-defined program.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- It contains function (Sub programs), variables and constants etc.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ff0000"/>
                </a:solidFill>
                <a:latin typeface="Calibri"/>
              </a:rPr>
              <a:t>Syn:</a:t>
            </a:r>
            <a:r>
              <a:rPr b="1" lang="en-IN" sz="1800" spc="-1" strike="noStrike">
                <a:solidFill>
                  <a:srgbClr val="0070c0"/>
                </a:solidFill>
                <a:latin typeface="Calibri"/>
              </a:rPr>
              <a:t> </a:t>
            </a:r>
            <a:r>
              <a:rPr b="1" lang="en-IN" sz="1800" spc="-1" strike="noStrike">
                <a:solidFill>
                  <a:srgbClr val="ff0000"/>
                </a:solidFill>
                <a:latin typeface="Calibri"/>
              </a:rPr>
              <a:t># include &lt;headerfile&gt;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Here, the symbol </a:t>
            </a:r>
            <a:r>
              <a:rPr b="1" lang="en-IN" sz="1800" spc="-1" strike="noStrike">
                <a:solidFill>
                  <a:srgbClr val="0070c0"/>
                </a:solidFill>
                <a:latin typeface="Calibri"/>
              </a:rPr>
              <a:t>'#'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 reps. pre-processor. 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The word </a:t>
            </a:r>
            <a:r>
              <a:rPr b="1" lang="en-IN" sz="1800" spc="-1" strike="noStrike">
                <a:solidFill>
                  <a:srgbClr val="0070c0"/>
                </a:solidFill>
                <a:latin typeface="Calibri"/>
              </a:rPr>
              <a:t>"include"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 is a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 </a:t>
            </a: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system code.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53" name="CustomShape 5"/>
          <p:cNvSpPr/>
          <p:nvPr/>
        </p:nvSpPr>
        <p:spPr>
          <a:xfrm>
            <a:off x="5029920" y="3763080"/>
            <a:ext cx="6060960" cy="26398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>
            <a:spAutoFit/>
          </a:bodyPr>
          <a:p>
            <a:pPr algn="just">
              <a:lnSpc>
                <a:spcPct val="93000"/>
              </a:lnSpc>
            </a:pPr>
            <a:r>
              <a:rPr b="1" lang="en-IN" sz="1800" spc="-1" strike="noStrike">
                <a:solidFill>
                  <a:srgbClr val="ff0000"/>
                </a:solidFill>
                <a:latin typeface="Calibri"/>
              </a:rPr>
              <a:t>main ()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Here, the word main is followed by a pair of parentheses (). 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That represents a function.</a:t>
            </a:r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Each and Every C program must start its execution from this point only.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en-IN" sz="1800" spc="-1" strike="noStrike">
              <a:latin typeface="Arial"/>
            </a:endParaRPr>
          </a:p>
          <a:p>
            <a:pPr algn="just">
              <a:lnSpc>
                <a:spcPct val="93000"/>
              </a:lnSpc>
            </a:pPr>
            <a:r>
              <a:rPr b="0" lang="en-IN" sz="1800" spc="-1" strike="noStrike">
                <a:solidFill>
                  <a:srgbClr val="0070c0"/>
                </a:solidFill>
                <a:latin typeface="Calibri"/>
              </a:rPr>
              <a:t>This is defined by programmer only. so, it is user – defined function</a:t>
            </a:r>
            <a:r>
              <a:rPr b="0" lang="en-IN" sz="1800" spc="-1" strike="noStrike">
                <a:solidFill>
                  <a:srgbClr val="000000"/>
                </a:solidFill>
                <a:latin typeface="Calibri"/>
              </a:rPr>
              <a:t>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0" y="54000"/>
            <a:ext cx="10235880" cy="561600"/>
          </a:xfrm>
          <a:prstGeom prst="rect">
            <a:avLst/>
          </a:prstGeom>
          <a:noFill/>
          <a:ln w="19080">
            <a:solidFill>
              <a:srgbClr val="ed7d3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2"/>
          <p:cNvSpPr/>
          <p:nvPr/>
        </p:nvSpPr>
        <p:spPr>
          <a:xfrm>
            <a:off x="92880" y="47880"/>
            <a:ext cx="3811320" cy="56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</a:rPr>
              <a:t>I/O Instructions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1833840" y="2210760"/>
            <a:ext cx="7468200" cy="265752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To read data from key board (std. input device) using a statement.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That is called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"Input instruction"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To display the information on the monitor (std. output device) using a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statement. That is called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"OutputInstruction"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</a:rPr>
              <a:t>Syn:</a:t>
            </a:r>
            <a:r>
              <a:rPr b="1" lang="en-IN" sz="2000" spc="-1" strike="noStrike">
                <a:solidFill>
                  <a:srgbClr val="0070c0"/>
                </a:solidFill>
                <a:latin typeface="Calibri"/>
              </a:rPr>
              <a:t> 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scanf ( ) ; 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 //This is the standard input instruction in C.</a:t>
            </a:r>
            <a:endParaRPr b="0" lang="en-IN" sz="2000" spc="-1" strike="noStrike">
              <a:latin typeface="Arial"/>
            </a:endParaRPr>
          </a:p>
          <a:p>
            <a:pPr algn="just"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         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printf ( ) ; 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//This is the standard output Instruction in C.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3486960" y="3598920"/>
            <a:ext cx="7562160" cy="239904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It is a Library function. 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it is defined in the header file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'stdio.h'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It can display any type of messages on the monitor only.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</a:rPr>
              <a:t>Syn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</a:rPr>
              <a:t>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  printf("Formatting string " , List of variables);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  <a:tab algn="l" pos="11229840"/>
                <a:tab algn="l" pos="11679120"/>
                <a:tab algn="l" pos="11680920"/>
              </a:tabLst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</a:rPr>
              <a:t>Ex: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</a:rPr>
              <a:t>  printf(" Roll No = %d  Name = %s Average = %f " , no, name, per );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142920" y="98280"/>
            <a:ext cx="6372360" cy="53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  <a:tabLst>
                <a:tab algn="l" pos="0"/>
                <a:tab algn="l" pos="446040"/>
                <a:tab algn="l" pos="895320"/>
                <a:tab algn="l" pos="1344600"/>
                <a:tab algn="l" pos="1793880"/>
                <a:tab algn="l" pos="2243160"/>
                <a:tab algn="l" pos="2692440"/>
                <a:tab algn="l" pos="3141720"/>
                <a:tab algn="l" pos="3591000"/>
                <a:tab algn="l" pos="4040280"/>
                <a:tab algn="l" pos="4489560"/>
                <a:tab algn="l" pos="4938840"/>
                <a:tab algn="l" pos="5388120"/>
                <a:tab algn="l" pos="5837400"/>
                <a:tab algn="l" pos="6286680"/>
                <a:tab algn="l" pos="6735600"/>
                <a:tab algn="l" pos="7184880"/>
                <a:tab algn="l" pos="7634160"/>
                <a:tab algn="l" pos="8083440"/>
                <a:tab algn="l" pos="8532720"/>
                <a:tab algn="l" pos="8982000"/>
                <a:tab algn="l" pos="8983800"/>
                <a:tab algn="l" pos="9433080"/>
                <a:tab algn="l" pos="9882360"/>
                <a:tab algn="l" pos="10331280"/>
                <a:tab algn="l" pos="10780560"/>
              </a:tabLst>
            </a:pPr>
            <a:r>
              <a:rPr b="1" lang="en-IN" sz="3600" spc="-1" strike="noStrike">
                <a:solidFill>
                  <a:srgbClr val="595959"/>
                </a:solidFill>
                <a:latin typeface="Calibri"/>
              </a:rPr>
              <a:t>I/O Instructions – scanf printf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59" name="CustomShape 3"/>
          <p:cNvSpPr/>
          <p:nvPr/>
        </p:nvSpPr>
        <p:spPr>
          <a:xfrm>
            <a:off x="91800" y="1090080"/>
            <a:ext cx="7335360" cy="214740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It is a Library function. 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It is defined in the header file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Calibri"/>
              </a:rPr>
              <a:t>'stdio.h'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It can read any type of data from KB (Std. input device).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It is the standard input function in C language.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  <a:ea typeface="Calibri"/>
              </a:rPr>
              <a:t>Syn </a:t>
            </a:r>
            <a:r>
              <a:rPr b="0" lang="en-IN" sz="2000" spc="-1" strike="noStrike">
                <a:solidFill>
                  <a:srgbClr val="ff0000"/>
                </a:solidFill>
                <a:latin typeface="Calibri"/>
                <a:ea typeface="Calibri"/>
              </a:rPr>
              <a:t>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 scanf (" formatting chars " , list of vars);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93000"/>
              </a:lnSpc>
            </a:pPr>
            <a:r>
              <a:rPr b="1" lang="en-IN" sz="2000" spc="-1" strike="noStrike">
                <a:solidFill>
                  <a:srgbClr val="ff0000"/>
                </a:solidFill>
                <a:latin typeface="Calibri"/>
                <a:ea typeface="Calibri"/>
              </a:rPr>
              <a:t>Ex:</a:t>
            </a:r>
            <a:r>
              <a:rPr b="0" lang="en-IN" sz="2000" spc="-1" strike="noStrike">
                <a:solidFill>
                  <a:srgbClr val="0070c0"/>
                </a:solidFill>
                <a:latin typeface="Calibri"/>
                <a:ea typeface="Calibri"/>
              </a:rPr>
              <a:t>  scanf(" %d " , &amp;num );</a:t>
            </a:r>
            <a:endParaRPr b="0" lang="en-IN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20018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2020-07-17T15:31:28Z</dcterms:created>
  <dc:creator>arif</dc:creator>
  <dc:description/>
  <dc:language>en-IN</dc:language>
  <cp:lastModifiedBy/>
  <cp:lastPrinted>1601-01-01T00:00:00Z</cp:lastPrinted>
  <dcterms:modified xsi:type="dcterms:W3CDTF">2022-09-05T14:27:14Z</dcterms:modified>
  <cp:revision>1098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0x010100CE66F3132C0A174482192A31A1A94C0E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17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22</vt:i4>
  </property>
</Properties>
</file>